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rimson Pro" panose="020B0604020202020204" charset="0"/>
      <p:regular r:id="rId24"/>
      <p:bold r:id="rId25"/>
      <p:italic r:id="rId26"/>
      <p:boldItalic r:id="rId27"/>
    </p:embeddedFont>
    <p:embeddedFont>
      <p:font typeface="Crimson Pro ExtraBold" panose="020B0604020202020204" charset="0"/>
      <p:bold r:id="rId28"/>
      <p:boldItalic r:id="rId29"/>
    </p:embeddedFont>
    <p:embeddedFont>
      <p:font typeface="Crimson Pro SemiBold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8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6ab36d89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6ab36d89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d615b6a3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d615b6a3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86251fbc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886251fbc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c2e0e5e38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7c2e0e5e38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829848139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829848139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d615b6a3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d615b6a3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d6491094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d6491094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86251fbc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886251fbc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d615b6a3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d615b6a3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d615b6a3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d615b6a3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d615b6a36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d615b6a36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d615b6a3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d615b6a3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d615b6a3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d615b6a3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d615b6a36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d615b6a36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d615b6a3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d615b6a3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d615b6a3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d615b6a3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d615b6a3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d615b6a3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hyperlink" Target="https://experience.arcgis.com/experience/fe24d94d3a584b26a226addbf45c16e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-7950" y="1888975"/>
            <a:ext cx="91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>
                <a:latin typeface="Crimson Pro SemiBold"/>
                <a:ea typeface="Crimson Pro SemiBold"/>
                <a:cs typeface="Crimson Pro SemiBold"/>
                <a:sym typeface="Crimson Pro SemiBold"/>
              </a:rPr>
              <a:t>Utah Housing Strategic Plan</a:t>
            </a:r>
            <a:endParaRPr sz="480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119450" y="12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Tactics</a:t>
            </a:r>
            <a:endParaRPr sz="2420">
              <a:solidFill>
                <a:srgbClr val="000000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0" y="942638"/>
            <a:ext cx="91440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74E13"/>
                </a:solidFill>
                <a:latin typeface="Crimson Pro ExtraBold"/>
                <a:ea typeface="Crimson Pro ExtraBold"/>
                <a:cs typeface="Crimson Pro ExtraBold"/>
                <a:sym typeface="Crimson Pro ExtraBold"/>
              </a:rPr>
              <a:t>From 300+ to 46</a:t>
            </a:r>
            <a:endParaRPr sz="6000">
              <a:solidFill>
                <a:srgbClr val="274E13"/>
              </a:solidFill>
              <a:latin typeface="Crimson Pro ExtraBold"/>
              <a:ea typeface="Crimson Pro ExtraBold"/>
              <a:cs typeface="Crimson Pro ExtraBold"/>
              <a:sym typeface="Crimson Pro ExtraBold"/>
            </a:endParaRPr>
          </a:p>
        </p:txBody>
      </p:sp>
      <p:grpSp>
        <p:nvGrpSpPr>
          <p:cNvPr id="153" name="Google Shape;153;p22"/>
          <p:cNvGrpSpPr/>
          <p:nvPr/>
        </p:nvGrpSpPr>
        <p:grpSpPr>
          <a:xfrm>
            <a:off x="888796" y="2119578"/>
            <a:ext cx="7151469" cy="1897345"/>
            <a:chOff x="390800" y="1846696"/>
            <a:chExt cx="8180587" cy="2170378"/>
          </a:xfrm>
        </p:grpSpPr>
        <p:pic>
          <p:nvPicPr>
            <p:cNvPr id="154" name="Google Shape;154;p22" title="policy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0800" y="1987991"/>
              <a:ext cx="1759375" cy="1759375"/>
            </a:xfrm>
            <a:prstGeom prst="rect">
              <a:avLst/>
            </a:prstGeom>
            <a:solidFill>
              <a:srgbClr val="F5F3EB"/>
            </a:solidFill>
            <a:ln>
              <a:noFill/>
            </a:ln>
          </p:spPr>
        </p:pic>
        <p:pic>
          <p:nvPicPr>
            <p:cNvPr id="155" name="Google Shape;155;p22" title="meeting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69559" y="1846696"/>
              <a:ext cx="1948000" cy="1948055"/>
            </a:xfrm>
            <a:prstGeom prst="rect">
              <a:avLst/>
            </a:prstGeom>
            <a:solidFill>
              <a:srgbClr val="F5F3EB"/>
            </a:solidFill>
            <a:ln>
              <a:noFill/>
            </a:ln>
          </p:spPr>
        </p:pic>
        <p:pic>
          <p:nvPicPr>
            <p:cNvPr id="156" name="Google Shape;156;p22" title="investment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36942" y="2084178"/>
              <a:ext cx="1566975" cy="1567000"/>
            </a:xfrm>
            <a:prstGeom prst="rect">
              <a:avLst/>
            </a:prstGeom>
            <a:solidFill>
              <a:srgbClr val="F5F3EB"/>
            </a:solidFill>
            <a:ln>
              <a:noFill/>
            </a:ln>
          </p:spPr>
        </p:pic>
        <p:pic>
          <p:nvPicPr>
            <p:cNvPr id="157" name="Google Shape;157;p22" title="data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923300" y="2084178"/>
              <a:ext cx="1648087" cy="1648087"/>
            </a:xfrm>
            <a:prstGeom prst="rect">
              <a:avLst/>
            </a:prstGeom>
            <a:solidFill>
              <a:srgbClr val="F5F3EB"/>
            </a:solidFill>
            <a:ln>
              <a:noFill/>
            </a:ln>
          </p:spPr>
        </p:pic>
        <p:sp>
          <p:nvSpPr>
            <p:cNvPr id="158" name="Google Shape;158;p22"/>
            <p:cNvSpPr txBox="1"/>
            <p:nvPr/>
          </p:nvSpPr>
          <p:spPr>
            <a:xfrm>
              <a:off x="433825" y="3621074"/>
              <a:ext cx="12072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925" tIns="79925" rIns="79925" bIns="799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73">
                  <a:solidFill>
                    <a:srgbClr val="274E13"/>
                  </a:solidFill>
                  <a:latin typeface="Crimson Pro SemiBold"/>
                  <a:ea typeface="Crimson Pro SemiBold"/>
                  <a:cs typeface="Crimson Pro SemiBold"/>
                  <a:sym typeface="Crimson Pro SemiBold"/>
                </a:rPr>
                <a:t>Policy Changes</a:t>
              </a:r>
              <a:endParaRPr sz="1573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endParaRPr>
            </a:p>
          </p:txBody>
        </p:sp>
        <p:sp>
          <p:nvSpPr>
            <p:cNvPr id="159" name="Google Shape;159;p22"/>
            <p:cNvSpPr txBox="1"/>
            <p:nvPr/>
          </p:nvSpPr>
          <p:spPr>
            <a:xfrm>
              <a:off x="2939950" y="3621074"/>
              <a:ext cx="12072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925" tIns="79925" rIns="79925" bIns="799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73">
                  <a:solidFill>
                    <a:srgbClr val="274E13"/>
                  </a:solidFill>
                  <a:latin typeface="Crimson Pro SemiBold"/>
                  <a:ea typeface="Crimson Pro SemiBold"/>
                  <a:cs typeface="Crimson Pro SemiBold"/>
                  <a:sym typeface="Crimson Pro SemiBold"/>
                </a:rPr>
                <a:t>Education Initiatives</a:t>
              </a:r>
              <a:endParaRPr sz="1573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endParaRPr>
            </a:p>
          </p:txBody>
        </p:sp>
        <p:sp>
          <p:nvSpPr>
            <p:cNvPr id="160" name="Google Shape;160;p22"/>
            <p:cNvSpPr txBox="1"/>
            <p:nvPr/>
          </p:nvSpPr>
          <p:spPr>
            <a:xfrm>
              <a:off x="4987540" y="3621074"/>
              <a:ext cx="14658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925" tIns="79925" rIns="79925" bIns="799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73">
                  <a:solidFill>
                    <a:srgbClr val="274E13"/>
                  </a:solidFill>
                  <a:latin typeface="Crimson Pro SemiBold"/>
                  <a:ea typeface="Crimson Pro SemiBold"/>
                  <a:cs typeface="Crimson Pro SemiBold"/>
                  <a:sym typeface="Crimson Pro SemiBold"/>
                </a:rPr>
                <a:t>Strategic</a:t>
              </a:r>
              <a:endParaRPr sz="1573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73">
                  <a:solidFill>
                    <a:srgbClr val="274E13"/>
                  </a:solidFill>
                  <a:latin typeface="Crimson Pro SemiBold"/>
                  <a:ea typeface="Crimson Pro SemiBold"/>
                  <a:cs typeface="Crimson Pro SemiBold"/>
                  <a:sym typeface="Crimson Pro SemiBold"/>
                </a:rPr>
                <a:t>Investments</a:t>
              </a:r>
              <a:endParaRPr sz="1573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endParaRPr>
            </a:p>
          </p:txBody>
        </p:sp>
        <p:sp>
          <p:nvSpPr>
            <p:cNvPr id="161" name="Google Shape;161;p22"/>
            <p:cNvSpPr txBox="1"/>
            <p:nvPr/>
          </p:nvSpPr>
          <p:spPr>
            <a:xfrm>
              <a:off x="7004401" y="3621074"/>
              <a:ext cx="15669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925" tIns="79925" rIns="79925" bIns="799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73">
                  <a:solidFill>
                    <a:srgbClr val="274E13"/>
                  </a:solidFill>
                  <a:latin typeface="Crimson Pro SemiBold"/>
                  <a:ea typeface="Crimson Pro SemiBold"/>
                  <a:cs typeface="Crimson Pro SemiBold"/>
                  <a:sym typeface="Crimson Pro SemiBold"/>
                </a:rPr>
                <a:t>Data &amp; Transparency</a:t>
              </a:r>
              <a:endParaRPr sz="1573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119450" y="12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Top Priority Tactics - DRAFT</a:t>
            </a:r>
            <a:endParaRPr sz="2420">
              <a:solidFill>
                <a:srgbClr val="000000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159525" y="808375"/>
            <a:ext cx="8686500" cy="4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Inventory, analyze, and develop a plan for </a:t>
            </a:r>
            <a:r>
              <a:rPr lang="en" sz="1900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publicly-owned land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that may be suitable for future housing.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Expand funding, including leveraging federal grants, for an </a:t>
            </a:r>
            <a:r>
              <a:rPr lang="en" sz="19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infrastructure revolving loan fund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support implementation of station area plans and new master planned developments which may be repaid by development.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/>
            </a:pPr>
            <a:r>
              <a:rPr lang="en" sz="19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Secure ongoing funding for a revolving loan fund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provide low- or zero-interest loans for the acquisition and development of affordable housing projects; may be repaid by development.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Per HCR14 (2025) </a:t>
            </a:r>
            <a:r>
              <a:rPr lang="en" sz="19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streamline Utah's executive branch and independent entity housing program 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administration and funding.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Clr>
                <a:srgbClr val="424242"/>
              </a:buClr>
              <a:buSzPts val="1900"/>
              <a:buFont typeface="Crimson Pro"/>
              <a:buAutoNum type="arabicPeriod"/>
            </a:pPr>
            <a:r>
              <a:rPr lang="en" sz="19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Provide training and technical assistance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resource-constrained local governments and growing communities to help them streamline housing development processes.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119450" y="12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Other Priority Tactics - DRAFT</a:t>
            </a:r>
            <a:endParaRPr sz="2420">
              <a:solidFill>
                <a:srgbClr val="000000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119450" y="784695"/>
            <a:ext cx="8741700" cy="45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Crimson Pro"/>
              <a:buAutoNum type="arabicPeriod" startAt="6"/>
            </a:pP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Incentivize local governments to implement zoning reforms by</a:t>
            </a:r>
            <a:r>
              <a:rPr lang="en" sz="17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 leveraging existing state funding programs</a:t>
            </a: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offer priority to cities that are implementing the state's housing priorities of starter homes, station area plans, missing middle housing, and condominiums.</a:t>
            </a:r>
            <a:endParaRPr sz="17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Crimson Pro"/>
              <a:buAutoNum type="arabicPeriod" startAt="6"/>
            </a:pP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Conduct an </a:t>
            </a:r>
            <a:r>
              <a:rPr lang="en" sz="17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analysis of the potential benefits and structural requirements of other shared equity models</a:t>
            </a: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, such as Community Land Trusts or Limited Equity Cooperatives, and disseminate findings. </a:t>
            </a:r>
            <a:endParaRPr sz="17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Crimson Pro"/>
              <a:buAutoNum type="arabicPeriod" startAt="6"/>
            </a:pPr>
            <a:r>
              <a:rPr lang="en" sz="17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Review and revise state statute</a:t>
            </a: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require cities and towns to allow detached ADUs (DADUs), with reasonable considerations for infrastructure capacity, parking, public safety and health, etc.  </a:t>
            </a:r>
            <a:endParaRPr sz="17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Crimson Pro"/>
              <a:buAutoNum type="arabicPeriod" startAt="6"/>
            </a:pPr>
            <a:r>
              <a:rPr lang="en" sz="17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Reauthorize existing state tax credits</a:t>
            </a: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by removing the sunset date from state code sections 59-7-607 and 59-10-1010. </a:t>
            </a:r>
            <a:endParaRPr sz="17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Crimson Pro"/>
              <a:buAutoNum type="arabicPeriod" startAt="6"/>
            </a:pP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As part of streamlining Utah housing policies per HCR14 (2025), </a:t>
            </a:r>
            <a:r>
              <a:rPr lang="en" sz="17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assign the new housing division the responsibility to coordinate the use of federal, state, and other funds</a:t>
            </a:r>
            <a:r>
              <a:rPr lang="en" sz="17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implement regional housing projects and solutions.  </a:t>
            </a:r>
            <a:endParaRPr sz="17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5"/>
          <p:cNvSpPr txBox="1"/>
          <p:nvPr/>
        </p:nvSpPr>
        <p:spPr>
          <a:xfrm>
            <a:off x="201150" y="-2181714"/>
            <a:ext cx="8741700" cy="4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Incentivize local governments to implement zoning reforms by </a:t>
            </a:r>
            <a:r>
              <a:rPr lang="en" sz="1900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leveraging existing state funding programs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offer priority to cities that are meeting housing goals.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Per HCR14 (2025) </a:t>
            </a:r>
            <a:r>
              <a:rPr lang="en" sz="19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streamline Utah's executive branch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and independent entity housing program administration and funding.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Review and revise state statute to require cities and towns to </a:t>
            </a:r>
            <a:r>
              <a:rPr lang="en" sz="19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allow detached ADUs (DADUs)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, with reasonable considerations for infrastructure capacity, parking, public safety and health, etc.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Reauthorize existing state tax credits by </a:t>
            </a:r>
            <a:r>
              <a:rPr lang="en" sz="19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removing the sunset date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from state code sections 59-7-607 and 59-10-1010. 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Crimson Pro"/>
              <a:buAutoNum type="arabicPeriod" startAt="6"/>
            </a:pP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Convene a working group to explore ways to </a:t>
            </a:r>
            <a:r>
              <a:rPr lang="en" sz="18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better utilize the state's Medicaid funding</a:t>
            </a: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to provide wraparound supports to accompany deeply affordable housing initiatives. </a:t>
            </a:r>
            <a:endParaRPr sz="18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Crimson Pro"/>
              <a:buAutoNum type="arabicPeriod" startAt="6"/>
            </a:pP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Conduct a comprehensive </a:t>
            </a:r>
            <a:r>
              <a:rPr lang="en" sz="18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study to estimate realistic limits to growth and additional housing from water supply constraints</a:t>
            </a: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.  </a:t>
            </a:r>
            <a:endParaRPr sz="18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Crimson Pro"/>
              <a:buAutoNum type="arabicPeriod" startAt="6"/>
            </a:pPr>
            <a:r>
              <a:rPr lang="en" sz="18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Implement reasonable, minimum regulations for short-term rentals</a:t>
            </a: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such as requiring a local management contact, maximum occupancy limits, basic fire and safety measures, homeowner-held licenses or permits, and payment of Transient Room Tax. </a:t>
            </a:r>
            <a:endParaRPr sz="18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8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Fund and host efforts to plan for growth at the state, regional, and local level </a:t>
            </a:r>
            <a:r>
              <a:rPr lang="en" sz="18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by engaging the public in conversations (community forums, workshops, surveys, 		etc.), including the benefits of center-based development patterns.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Clr>
                <a:srgbClr val="424242"/>
              </a:buClr>
              <a:buSzPts val="1900"/>
              <a:buFont typeface="Crimson Pro"/>
              <a:buAutoNum type="arabicPeriod" startAt="6"/>
            </a:pP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Require all </a:t>
            </a:r>
            <a:r>
              <a:rPr lang="en" sz="1900" b="1">
                <a:solidFill>
                  <a:srgbClr val="184015"/>
                </a:solidFill>
                <a:latin typeface="Crimson Pro"/>
                <a:ea typeface="Crimson Pro"/>
                <a:cs typeface="Crimson Pro"/>
                <a:sym typeface="Crimson Pro"/>
              </a:rPr>
              <a:t>publicly funded housing to maintain affordability through long 	term deed restrictions</a:t>
            </a:r>
            <a:r>
              <a:rPr lang="en" sz="19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. </a:t>
            </a:r>
            <a:endParaRPr sz="19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119450" y="12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Other Priority Tactics - DRAFT</a:t>
            </a:r>
            <a:endParaRPr sz="2420">
              <a:solidFill>
                <a:srgbClr val="000000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311700" y="12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Plan Implementation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650700" y="1098375"/>
            <a:ext cx="78426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i="1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The plan is an actionable work plan for policy makers across the state toward achieving our collective housing vision. </a:t>
            </a:r>
            <a:endParaRPr sz="2400" i="1">
              <a:solidFill>
                <a:srgbClr val="274E13"/>
              </a:solidFill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311700" y="2337925"/>
            <a:ext cx="85206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State legislation &amp; appropriations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Reorganization of state agency responsibilities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New state initiatives and projects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Local government planning and ordinance updates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Project-level application of principles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Data development, tracking and analysis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 title="Screenshot 2025-06-12 at 9.31.29 AM.pn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75" y="0"/>
            <a:ext cx="9120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8" title="AdobeStock_108323027.jpeg"/>
          <p:cNvPicPr preferRelativeResize="0"/>
          <p:nvPr/>
        </p:nvPicPr>
        <p:blipFill rotWithShape="1">
          <a:blip r:embed="rId3">
            <a:alphaModFix/>
          </a:blip>
          <a:srcRect l="20510" r="23388"/>
          <a:stretch/>
        </p:blipFill>
        <p:spPr>
          <a:xfrm>
            <a:off x="4814450" y="0"/>
            <a:ext cx="43295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111325" y="1038825"/>
            <a:ext cx="4589100" cy="37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37500"/>
              </a:lnSpc>
              <a:spcBef>
                <a:spcPts val="80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Increased Commitment and Buy-In</a:t>
            </a:r>
            <a:endParaRPr sz="2000">
              <a:solidFill>
                <a:srgbClr val="001D3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Durable and Challenge-Resistant Outcomes</a:t>
            </a:r>
            <a:endParaRPr sz="2000">
              <a:solidFill>
                <a:srgbClr val="001D3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Higher Quality and Creative Solutions</a:t>
            </a:r>
            <a:endParaRPr sz="2000">
              <a:solidFill>
                <a:srgbClr val="001D3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Increased Trust and Stronger Relationships</a:t>
            </a:r>
            <a:endParaRPr sz="2000">
              <a:solidFill>
                <a:srgbClr val="001D3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Empowered Stakeholders</a:t>
            </a:r>
            <a:endParaRPr sz="2000">
              <a:solidFill>
                <a:srgbClr val="001D3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2000"/>
              <a:buFont typeface="Crimson Pro"/>
              <a:buAutoNum type="arabicPeriod"/>
            </a:pPr>
            <a:r>
              <a:rPr lang="en" sz="2000">
                <a:solidFill>
                  <a:srgbClr val="001D35"/>
                </a:solidFill>
                <a:latin typeface="Crimson Pro"/>
                <a:ea typeface="Crimson Pro"/>
                <a:cs typeface="Crimson Pro"/>
                <a:sym typeface="Crimson Pro"/>
              </a:rPr>
              <a:t>Shared Learning and Understanding</a:t>
            </a:r>
            <a:endParaRPr sz="2000">
              <a:solidFill>
                <a:schemeClr val="dk2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311700" y="12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The Utah Way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9" title="hero 1_outdoor_ord_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379" y="0"/>
            <a:ext cx="4238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144050" y="20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720">
                <a:solidFill>
                  <a:srgbClr val="184015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Utah Housing Strategic Plan  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178225" y="1023050"/>
            <a:ext cx="44754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Steve Waldrip 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Crimson Pro"/>
                <a:ea typeface="Crimson Pro"/>
                <a:cs typeface="Crimson Pro"/>
                <a:sym typeface="Crimson Pro"/>
              </a:rPr>
              <a:t>Senior Advisor for Housing Strategy &amp; Innovation  </a:t>
            </a:r>
            <a:endParaRPr sz="1800" i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801-389-9329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swaldrip@utah.gov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Laura Hanson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i="1">
                <a:latin typeface="Crimson Pro"/>
                <a:ea typeface="Crimson Pro"/>
                <a:cs typeface="Crimson Pro"/>
                <a:sym typeface="Crimson Pro"/>
              </a:rPr>
              <a:t>Senior Advisor for Long-Range Planning </a:t>
            </a: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801-589-8479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rimson Pro"/>
                <a:ea typeface="Crimson Pro"/>
                <a:cs typeface="Crimson Pro"/>
                <a:sym typeface="Crimson Pro"/>
              </a:rPr>
              <a:t>laurahanson@utah.gov</a:t>
            </a:r>
            <a:endParaRPr sz="1800" b="1">
              <a:latin typeface="Crimson Pro"/>
              <a:ea typeface="Crimson Pro"/>
              <a:cs typeface="Crimson Pro"/>
              <a:sym typeface="Crimson Pro"/>
            </a:endParaRPr>
          </a:p>
        </p:txBody>
      </p:sp>
      <p:cxnSp>
        <p:nvCxnSpPr>
          <p:cNvPr id="220" name="Google Shape;220;p29"/>
          <p:cNvCxnSpPr/>
          <p:nvPr/>
        </p:nvCxnSpPr>
        <p:spPr>
          <a:xfrm rot="10800000" flipH="1">
            <a:off x="1072075" y="2906904"/>
            <a:ext cx="2687700" cy="1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29"/>
          <p:cNvSpPr txBox="1"/>
          <p:nvPr/>
        </p:nvSpPr>
        <p:spPr>
          <a:xfrm>
            <a:off x="5111887" y="207691"/>
            <a:ext cx="3825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Crimson Pro"/>
                <a:ea typeface="Crimson Pro"/>
                <a:cs typeface="Crimson Pro"/>
                <a:sym typeface="Crimson Pro"/>
              </a:rPr>
              <a:t>governor.utah.gov/housing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34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Utah Housing Strategic Plan </a:t>
            </a:r>
            <a:endParaRPr sz="2420"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724" y="-1"/>
            <a:ext cx="395027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120300" y="824450"/>
            <a:ext cx="4807200" cy="4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This plan is intended to:</a:t>
            </a: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rimson Pro"/>
              <a:buAutoNum type="arabicPeriod"/>
            </a:pPr>
            <a:r>
              <a:rPr lang="en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Outline a collaborative and strategic approach to addressing the state’s housing needs.</a:t>
            </a: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rimson Pro"/>
              <a:buAutoNum type="arabicPeriod"/>
            </a:pPr>
            <a:r>
              <a:rPr lang="en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Map out an action plan for housing stakeholders.</a:t>
            </a: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rimson Pro"/>
              <a:buAutoNum type="arabicPeriod"/>
            </a:pPr>
            <a:r>
              <a:rPr lang="en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Serve as a foundation to guide all future housing policy discussions.</a:t>
            </a: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rimson Pro"/>
              <a:buAutoNum type="arabicPeriod"/>
            </a:pPr>
            <a:r>
              <a:rPr lang="en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Update the existing state Moderate Income Housing Plan and reporting requirements.</a:t>
            </a: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Participating Stakeholders</a:t>
            </a:r>
            <a:endParaRPr sz="2720"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92850" y="1119800"/>
            <a:ext cx="3931500" cy="38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American Planning Association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Clyde Companies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Community Reinvestment Agency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Division of Housing &amp; Community Development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Envision Utah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Fieldstone Homes 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Gateway &amp; Natural Amenity Region (GNAR)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Giv Group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Governor's Office of Planning and Budget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Habitat for Humanity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Home Builders Association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Ivory Homes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KKOS Law Firm Salt Lake City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Kem C. Gardner Policy Institute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Millcreek City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Moab Community Land Trust 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Mountainland Association of Governments</a:t>
            </a:r>
            <a:endParaRPr sz="11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Nilson Homes</a:t>
            </a:r>
            <a:endParaRPr sz="11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R6 Regional Council</a:t>
            </a:r>
            <a:endParaRPr sz="11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4448827" y="1119800"/>
            <a:ext cx="42903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Rio Tinto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Rocky Mountain Community Reinvestment Corporation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Salt Lake County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School and Institutional Trust Lands Administration 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South Eastern Regional Development Agency 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The Richman Group Affordable Housing Corporation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Tooele Housing Authority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USDA Rural Development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Association of Counties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Association of Mortgage Professionals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Clean Energy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Home Builders Association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Housing Coalition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Housing Corporation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League of Cities and Towns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Legislature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Office of Homeless Services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Realtors Association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Utah Transit Authority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Wasatch Front Regional Council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Weber County</a:t>
            </a:r>
            <a:endParaRPr sz="1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11700" y="74575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Over 100 individuals engaged including people representing: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57625" y="108475"/>
            <a:ext cx="86088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Timeline</a:t>
            </a:r>
            <a:endParaRPr sz="27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21550" y="759658"/>
            <a:ext cx="4893600" cy="3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Phase I	</a:t>
            </a:r>
            <a:r>
              <a:rPr lang="en" sz="2000">
                <a:latin typeface="Crimson Pro SemiBold"/>
                <a:ea typeface="Crimson Pro SemiBold"/>
                <a:cs typeface="Crimson Pro SemiBold"/>
                <a:sym typeface="Crimson Pro SemiBold"/>
              </a:rPr>
              <a:t> 	</a:t>
            </a:r>
            <a:endParaRPr sz="2000"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Kickoff				September 2024	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Draft Plan Due		January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Legislator Outreach	January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Public Comment		Jan- Mar	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Phase II</a:t>
            </a:r>
            <a:endParaRPr sz="2000" b="1">
              <a:solidFill>
                <a:srgbClr val="274E13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Kickoff				April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Legislator Outreach	May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Draft Plan Due		September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Legislator Outreach	September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Public Comment		Oct-Nov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Final Plan Due		December 2025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rimson Pro"/>
                <a:ea typeface="Crimson Pro"/>
                <a:cs typeface="Crimson Pro"/>
                <a:sym typeface="Crimson Pro"/>
              </a:rPr>
              <a:t>		</a:t>
            </a:r>
            <a:endParaRPr sz="2000">
              <a:latin typeface="Crimson Pro"/>
              <a:ea typeface="Crimson Pro"/>
              <a:cs typeface="Crimson Pro"/>
              <a:sym typeface="Crimson Pro"/>
            </a:endParaRPr>
          </a:p>
        </p:txBody>
      </p:sp>
      <p:cxnSp>
        <p:nvCxnSpPr>
          <p:cNvPr id="84" name="Google Shape;84;p16"/>
          <p:cNvCxnSpPr/>
          <p:nvPr/>
        </p:nvCxnSpPr>
        <p:spPr>
          <a:xfrm>
            <a:off x="231550" y="1146383"/>
            <a:ext cx="445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16"/>
          <p:cNvCxnSpPr/>
          <p:nvPr/>
        </p:nvCxnSpPr>
        <p:spPr>
          <a:xfrm>
            <a:off x="231550" y="3012533"/>
            <a:ext cx="445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" name="Google Shape;86;p16" title="Screenshot 2025-05-05 at 3.15.17 PM.png"/>
          <p:cNvPicPr preferRelativeResize="0"/>
          <p:nvPr/>
        </p:nvPicPr>
        <p:blipFill rotWithShape="1">
          <a:blip r:embed="rId4">
            <a:alphaModFix/>
          </a:blip>
          <a:srcRect l="13949" r="17940"/>
          <a:stretch/>
        </p:blipFill>
        <p:spPr>
          <a:xfrm>
            <a:off x="4890800" y="0"/>
            <a:ext cx="42611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4047500" y="4283458"/>
            <a:ext cx="218400" cy="19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1840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417600" y="806125"/>
            <a:ext cx="84147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PHASE I  - What can we all agree upon?</a:t>
            </a:r>
            <a:endParaRPr sz="2000">
              <a:solidFill>
                <a:schemeClr val="dk1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Established shared Goals &amp; Guiding Principles. 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Inventoried available data and housing support structure information.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Collected a wide range of suggested tactics.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PHASE II - How can we build upon and advance this agreement?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Complete: 			Metric data collection, analysis, and reporting 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Complete: 			Prioritized list of tactic recommendations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In Progress: 			Implementation plan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●"/>
            </a:pPr>
            <a:r>
              <a:rPr lang="en" sz="2000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rPr>
              <a:t>In Progress:	 		Housing support structures alignment</a:t>
            </a: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18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The Process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18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Crimson Pro SemiBold"/>
                <a:ea typeface="Crimson Pro SemiBold"/>
                <a:cs typeface="Crimson Pro SemiBold"/>
                <a:sym typeface="Crimson Pro SemiBold"/>
              </a:rPr>
              <a:t>Administration Priorities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148950" y="976438"/>
            <a:ext cx="8846100" cy="22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84015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Deliver to market at least </a:t>
            </a:r>
            <a:r>
              <a:rPr lang="en" sz="20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150,000 new housing units</a:t>
            </a:r>
            <a:r>
              <a:rPr lang="en" sz="20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by the end of the second term including:</a:t>
            </a: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 35,000 new starter homes</a:t>
            </a:r>
            <a:r>
              <a:rPr lang="en" sz="2000" b="1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" sz="20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&amp; </a:t>
            </a: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274E13"/>
                </a:solidFill>
                <a:latin typeface="Crimson Pro"/>
                <a:ea typeface="Crimson Pro"/>
                <a:cs typeface="Crimson Pro"/>
                <a:sym typeface="Crimson Pro"/>
              </a:rPr>
              <a:t>40,000 new homes in identified regional centers</a:t>
            </a:r>
            <a:r>
              <a:rPr lang="en" sz="2000">
                <a:solidFill>
                  <a:srgbClr val="424242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24242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-6412" y="4492074"/>
            <a:ext cx="14982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Small Town 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490388" y="4492074"/>
            <a:ext cx="1561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Neighborhood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051193" y="4492074"/>
            <a:ext cx="1561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Mixed-Use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Corridor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4508741" y="4492074"/>
            <a:ext cx="1561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City 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102730" y="4492074"/>
            <a:ext cx="1561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Urban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7657409" y="4492074"/>
            <a:ext cx="15618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775" tIns="68775" rIns="68775" bIns="6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Metro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4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endParaRPr sz="1504" b="1">
              <a:solidFill>
                <a:srgbClr val="4242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8" title="CenterType_Cit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453" y="3471756"/>
            <a:ext cx="1344375" cy="10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CenterType_Corrid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905" y="3471780"/>
            <a:ext cx="1344375" cy="10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CenterType_Metr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7715" y="3521480"/>
            <a:ext cx="1281188" cy="100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 title="CenterType_Neighborhoo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101" y="3471780"/>
            <a:ext cx="1344375" cy="10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 title="CenterType_SmallTow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00" y="3471780"/>
            <a:ext cx="1344375" cy="10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 title="CenterType_Urba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1426" y="3471756"/>
            <a:ext cx="1344407" cy="10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>
            <a:off x="113175" y="1574925"/>
            <a:ext cx="2253900" cy="26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2632675" y="1574925"/>
            <a:ext cx="1960200" cy="26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4839614" y="1565494"/>
            <a:ext cx="1960200" cy="26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7046575" y="1565500"/>
            <a:ext cx="1960200" cy="265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97400" y="11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Strategic Plan Approach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7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25" name="Google Shape;125;p19" title="housing plan approac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5" y="1030775"/>
            <a:ext cx="8966723" cy="323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625" y="1592575"/>
            <a:ext cx="1960200" cy="260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20" title="iStock-1043997896.jpg"/>
          <p:cNvPicPr preferRelativeResize="0"/>
          <p:nvPr/>
        </p:nvPicPr>
        <p:blipFill rotWithShape="1">
          <a:blip r:embed="rId3">
            <a:alphaModFix/>
          </a:blip>
          <a:srcRect l="42113" r="13255"/>
          <a:stretch/>
        </p:blipFill>
        <p:spPr>
          <a:xfrm>
            <a:off x="4540175" y="0"/>
            <a:ext cx="45910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33900" y="171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Goals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7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720">
              <a:solidFill>
                <a:srgbClr val="424242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26700" y="675325"/>
            <a:ext cx="38649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1.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Improve housing availability, affordability, and stability.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2.</a:t>
            </a:r>
            <a:endParaRPr sz="2000">
              <a:solidFill>
                <a:srgbClr val="274E13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Foster community well-being and quality of life.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74E13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3.</a:t>
            </a:r>
            <a:endParaRPr sz="2000">
              <a:solidFill>
                <a:srgbClr val="274E13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Seek consensus- and evidence-based policy and housing support solutions.</a:t>
            </a:r>
            <a:endParaRPr sz="20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/>
          <p:nvPr/>
        </p:nvSpPr>
        <p:spPr>
          <a:xfrm>
            <a:off x="-7950" y="0"/>
            <a:ext cx="9159900" cy="5143500"/>
          </a:xfrm>
          <a:prstGeom prst="rect">
            <a:avLst/>
          </a:prstGeom>
          <a:solidFill>
            <a:srgbClr val="F5F3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21" title="iStock-1060788366.jpg"/>
          <p:cNvPicPr preferRelativeResize="0"/>
          <p:nvPr/>
        </p:nvPicPr>
        <p:blipFill rotWithShape="1">
          <a:blip r:embed="rId3">
            <a:alphaModFix/>
          </a:blip>
          <a:srcRect r="12472"/>
          <a:stretch/>
        </p:blipFill>
        <p:spPr>
          <a:xfrm>
            <a:off x="4641850" y="0"/>
            <a:ext cx="45021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197400" y="11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720">
                <a:solidFill>
                  <a:srgbClr val="000000"/>
                </a:solidFill>
                <a:latin typeface="Crimson Pro SemiBold"/>
                <a:ea typeface="Crimson Pro SemiBold"/>
                <a:cs typeface="Crimson Pro SemiBold"/>
                <a:sym typeface="Crimson Pro SemiBold"/>
              </a:rPr>
              <a:t>Guiding Principles</a:t>
            </a:r>
            <a:endParaRPr sz="24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720">
              <a:solidFill>
                <a:srgbClr val="184015"/>
              </a:solidFill>
              <a:latin typeface="Crimson Pro SemiBold"/>
              <a:ea typeface="Crimson Pro SemiBold"/>
              <a:cs typeface="Crimson Pro SemiBold"/>
              <a:sym typeface="Crimson Pro SemiBold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078" y="4317447"/>
            <a:ext cx="642150" cy="6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0" y="824675"/>
            <a:ext cx="4647600" cy="3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Prioritize collaboration over preemption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Promote a holistic and regional approach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Collaborate across sectors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Enable connected communities and center-based development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Acknowledge cross-Issue Policy alignment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Maintain a long-range vision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Promote opportunity and inclusivity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Recognize complex market forces 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rimson Pro"/>
              <a:buChar char="●"/>
            </a:pPr>
            <a:r>
              <a:rPr lang="en" sz="1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Consider rural context</a:t>
            </a:r>
            <a:endParaRPr sz="1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Microsoft Office PowerPoint</Application>
  <PresentationFormat>On-screen Show (16:9)</PresentationFormat>
  <Paragraphs>189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Crimson Pro</vt:lpstr>
      <vt:lpstr>Calibri</vt:lpstr>
      <vt:lpstr>Crimson Pro ExtraBold</vt:lpstr>
      <vt:lpstr>Arial</vt:lpstr>
      <vt:lpstr>Crimson Pro SemiBold</vt:lpstr>
      <vt:lpstr>Simple Light</vt:lpstr>
      <vt:lpstr>Utah Housing Strategic Plan</vt:lpstr>
      <vt:lpstr>Utah Housing Strategic Plan </vt:lpstr>
      <vt:lpstr>Participating Stakeholders</vt:lpstr>
      <vt:lpstr>PowerPoint Presentation</vt:lpstr>
      <vt:lpstr>The Process</vt:lpstr>
      <vt:lpstr>Administration Priorities</vt:lpstr>
      <vt:lpstr>Strategic Plan Approach </vt:lpstr>
      <vt:lpstr>Goals  </vt:lpstr>
      <vt:lpstr>Guiding Principles </vt:lpstr>
      <vt:lpstr>Tactics</vt:lpstr>
      <vt:lpstr>Top Priority Tactics - DRAFT</vt:lpstr>
      <vt:lpstr>Other Priority Tactics - DRAFT</vt:lpstr>
      <vt:lpstr>Other Priority Tactics - DRAFT</vt:lpstr>
      <vt:lpstr>Plan Implementation</vt:lpstr>
      <vt:lpstr>PowerPoint Presentation</vt:lpstr>
      <vt:lpstr>The Utah Way</vt:lpstr>
      <vt:lpstr>Utah Housing Strategic Plan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Utah Housing Strategic Plan</dc:title>
  <dc:creator>Craig Call</dc:creator>
  <cp:lastModifiedBy>Craig Call</cp:lastModifiedBy>
  <cp:revision>1</cp:revision>
  <dcterms:modified xsi:type="dcterms:W3CDTF">2025-10-22T14:59:07Z</dcterms:modified>
</cp:coreProperties>
</file>